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96" r:id="rId1"/>
  </p:sldMasterIdLst>
  <p:notesMasterIdLst>
    <p:notesMasterId r:id="rId38"/>
  </p:notes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7" r:id="rId21"/>
    <p:sldId id="302" r:id="rId22"/>
    <p:sldId id="305" r:id="rId23"/>
    <p:sldId id="308" r:id="rId24"/>
    <p:sldId id="306" r:id="rId25"/>
    <p:sldId id="309" r:id="rId26"/>
    <p:sldId id="310" r:id="rId27"/>
    <p:sldId id="311" r:id="rId28"/>
    <p:sldId id="313" r:id="rId29"/>
    <p:sldId id="312" r:id="rId30"/>
    <p:sldId id="314" r:id="rId31"/>
    <p:sldId id="315" r:id="rId32"/>
    <p:sldId id="316" r:id="rId33"/>
    <p:sldId id="317" r:id="rId34"/>
    <p:sldId id="318" r:id="rId35"/>
    <p:sldId id="319" r:id="rId36"/>
    <p:sldId id="320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Frutiger LT Com 45 Light" panose="020B0303030504090204" charset="0"/>
      <p:regular r:id="rId43"/>
      <p:bold r:id="rId44"/>
      <p:italic r:id="rId45"/>
      <p:boldItalic r:id="rId46"/>
    </p:embeddedFont>
  </p:embeddedFontLst>
  <p:defaultTextStyle>
    <a:defPPr>
      <a:defRPr lang="de-DE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84C619E-368D-474C-A83F-351C7A722C2D}">
          <p14:sldIdLst>
            <p14:sldId id="283"/>
            <p14:sldId id="284"/>
            <p14:sldId id="285"/>
          </p14:sldIdLst>
        </p14:section>
        <p14:section name="Literature Review" id="{A379453C-F899-45BA-96E3-E52F2B2D12A2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Dataset" id="{04EAAAE0-7072-404D-991F-07EAA4DEBFE0}">
          <p14:sldIdLst>
            <p14:sldId id="297"/>
            <p14:sldId id="298"/>
            <p14:sldId id="299"/>
            <p14:sldId id="300"/>
            <p14:sldId id="301"/>
          </p14:sldIdLst>
        </p14:section>
        <p14:section name="Experiments" id="{46F4FE77-2616-4DD2-9227-3CD683F76D03}">
          <p14:sldIdLst>
            <p14:sldId id="307"/>
            <p14:sldId id="302"/>
            <p14:sldId id="305"/>
            <p14:sldId id="308"/>
            <p14:sldId id="306"/>
            <p14:sldId id="309"/>
            <p14:sldId id="310"/>
            <p14:sldId id="311"/>
            <p14:sldId id="313"/>
          </p14:sldIdLst>
        </p14:section>
        <p14:section name="Vegetation Indices" id="{CC3222C1-2594-4637-8D5F-0D2D883EBC33}">
          <p14:sldIdLst>
            <p14:sldId id="312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Conclusion" id="{8A30123E-4A27-465C-93DD-860722F1BBA8}">
          <p14:sldIdLst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86385" autoAdjust="0"/>
  </p:normalViewPr>
  <p:slideViewPr>
    <p:cSldViewPr snapToObjects="1">
      <p:cViewPr varScale="1">
        <p:scale>
          <a:sx n="98" d="100"/>
          <a:sy n="98" d="100"/>
        </p:scale>
        <p:origin x="756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DBCAC-5F00-47F0-BBE7-4862A47AF8BE}" type="datetimeFigureOut">
              <a:rPr lang="de-DE" smtClean="0"/>
              <a:t>07.12.2020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9ADF2-3AF6-4B39-998B-734B615086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66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59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3984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89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36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02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600001"/>
            <a:ext cx="7995224" cy="1125144"/>
          </a:xfrm>
        </p:spPr>
        <p:txBody>
          <a:bodyPr/>
          <a:lstStyle>
            <a:lvl1pPr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1704" y="4770000"/>
            <a:ext cx="7997096" cy="1087508"/>
          </a:xfrm>
        </p:spPr>
        <p:txBody>
          <a:bodyPr/>
          <a:lstStyle>
            <a:lvl1pPr marL="0" indent="0" algn="l">
              <a:buNone/>
              <a:defRPr sz="2200">
                <a:solidFill>
                  <a:schemeClr val="accent5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6076800"/>
            <a:ext cx="4464049" cy="160512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accent5"/>
                </a:solidFill>
              </a:defRPr>
            </a:lvl1pPr>
          </a:lstStyle>
          <a:p>
            <a:pPr algn="l"/>
            <a:r>
              <a:rPr lang="de-DE" b="0" cap="none" baseline="0" dirty="0">
                <a:solidFill>
                  <a:schemeClr val="accent5"/>
                </a:solidFill>
              </a:rPr>
              <a:t>Fakultät für </a:t>
            </a:r>
            <a:r>
              <a:rPr lang="de-DE" cap="none" baseline="0" dirty="0">
                <a:solidFill>
                  <a:schemeClr val="accent5"/>
                </a:solidFill>
              </a:rPr>
              <a:t>Mathematik und Informatik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/>
          </p:nvPr>
        </p:nvSpPr>
        <p:spPr>
          <a:xfrm>
            <a:off x="576000" y="6254067"/>
            <a:ext cx="4464049" cy="39210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/>
            </a:lvl1pPr>
            <a:lvl2pPr marL="457631" indent="0">
              <a:buNone/>
              <a:defRPr/>
            </a:lvl2pPr>
            <a:lvl3pPr marL="914354" indent="0">
              <a:buNone/>
              <a:defRPr/>
            </a:lvl3pPr>
            <a:lvl4pPr marL="1371530" indent="0">
              <a:buNone/>
              <a:defRPr/>
            </a:lvl4pPr>
            <a:lvl5pPr marL="1828707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28801" cy="305305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1522800"/>
            <a:ext cx="2088000" cy="208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848" y="6176734"/>
            <a:ext cx="2476800" cy="449922"/>
          </a:xfrm>
          <a:prstGeom prst="rect">
            <a:avLst/>
          </a:prstGeom>
        </p:spPr>
      </p:pic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50C89097-BB81-4DF1-85FC-489181D2B6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913" y="3731018"/>
            <a:ext cx="1944216" cy="555038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pPr algn="l"/>
            <a:endParaRPr lang="de-DE" cap="none" baseline="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5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1pPr>
            <a:lvl2pPr marL="457631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2pPr>
            <a:lvl3pPr marL="914354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3pPr>
            <a:lvl4pPr marL="137153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4pPr>
            <a:lvl5pPr marL="1828707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32997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89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29424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254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6000" y="1522800"/>
            <a:ext cx="10224000" cy="3940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6000" y="2088000"/>
            <a:ext cx="10224000" cy="3933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67541" y="6426003"/>
            <a:ext cx="1248139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29424" y="6426003"/>
            <a:ext cx="789057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="1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440" y="6426003"/>
            <a:ext cx="648072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chemeClr val="accent5"/>
                </a:solidFill>
              </a:defRPr>
            </a:lvl1pPr>
          </a:lstStyle>
          <a:p>
            <a:fld id="{242EEE4B-4F13-4B3B-896D-98344C2D1A3F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296000" y="997834"/>
            <a:ext cx="10224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720000" y="6282000"/>
            <a:ext cx="10800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liennummernplatzhalter 5"/>
          <p:cNvSpPr txBox="1">
            <a:spLocks/>
          </p:cNvSpPr>
          <p:nvPr userDrawn="1"/>
        </p:nvSpPr>
        <p:spPr>
          <a:xfrm>
            <a:off x="715567" y="6426003"/>
            <a:ext cx="43145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353" rtl="0" eaLnBrk="1" latinLnBrk="0" hangingPunct="1">
              <a:defRPr sz="9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solidFill>
                  <a:schemeClr val="accent5"/>
                </a:solidFill>
              </a:rPr>
              <a:t>Slide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579276"/>
            <a:ext cx="2476800" cy="448838"/>
          </a:xfrm>
          <a:prstGeom prst="rect">
            <a:avLst/>
          </a:prstGeom>
        </p:spPr>
      </p:pic>
      <p:sp>
        <p:nvSpPr>
          <p:cNvPr id="12" name="Textplatzhalter 7"/>
          <p:cNvSpPr txBox="1">
            <a:spLocks/>
          </p:cNvSpPr>
          <p:nvPr userDrawn="1"/>
        </p:nvSpPr>
        <p:spPr>
          <a:xfrm>
            <a:off x="6945452" y="759510"/>
            <a:ext cx="4561681" cy="216322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None/>
              <a:defRPr sz="1000" b="1" kern="1200" cap="none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93143" indent="-235512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chemeClr val="accent5"/>
                </a:solidFill>
              </a:rPr>
              <a:t>Faculty of </a:t>
            </a:r>
            <a:r>
              <a:rPr lang="en-US" b="1" dirty="0">
                <a:solidFill>
                  <a:schemeClr val="accent5"/>
                </a:solidFill>
              </a:rPr>
              <a:t>Mathematics and Computer Science</a:t>
            </a:r>
            <a:endParaRPr lang="de-DE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7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53" rtl="0" eaLnBrk="1" latinLnBrk="0" hangingPunct="1">
        <a:spcBef>
          <a:spcPct val="0"/>
        </a:spcBef>
        <a:buNone/>
        <a:defRPr sz="22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50022" indent="-25002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693143" indent="-23551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573016"/>
            <a:ext cx="6766880" cy="936104"/>
          </a:xfrm>
        </p:spPr>
        <p:txBody>
          <a:bodyPr/>
          <a:lstStyle/>
          <a:p>
            <a:r>
              <a:rPr lang="en-US" sz="2800" dirty="0"/>
              <a:t>Master Thesis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3576" y="4077072"/>
            <a:ext cx="5616624" cy="1087508"/>
          </a:xfrm>
        </p:spPr>
        <p:txBody>
          <a:bodyPr/>
          <a:lstStyle/>
          <a:p>
            <a:r>
              <a:rPr lang="en-US" dirty="0"/>
              <a:t>Semantic Segmentation of Land Use </a:t>
            </a:r>
            <a:br>
              <a:rPr lang="en-US" dirty="0"/>
            </a:br>
            <a:r>
              <a:rPr lang="en-US" dirty="0"/>
              <a:t>with High-Resolution Orthophotos </a:t>
            </a:r>
            <a:br>
              <a:rPr lang="en-US" dirty="0"/>
            </a:br>
            <a:r>
              <a:rPr lang="en-US" dirty="0"/>
              <a:t>and Convolutional Neural Networks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</p:txBody>
      </p:sp>
    </p:spTree>
    <p:extLst>
      <p:ext uri="{BB962C8B-B14F-4D97-AF65-F5344CB8AC3E}">
        <p14:creationId xmlns:p14="http://schemas.microsoft.com/office/powerpoint/2010/main" val="6501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6FC7B-EAB6-4091-8ADF-09609202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DenseNet</a:t>
            </a:r>
            <a:r>
              <a:rPr lang="de-DE" dirty="0"/>
              <a:t>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30EE08-A686-4808-823E-338402C87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38147-D20F-44C1-AE0C-1E66CA6E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EEA32-F059-403A-8F5C-3EB7FF2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E8128-E281-425A-8950-338DD2E1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3D08AB-4D3B-46D9-8CD0-F78E0D7F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357" y="2087051"/>
            <a:ext cx="5487166" cy="86689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D131454-0572-49B2-9FFA-5B2F824E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194" y="3650575"/>
            <a:ext cx="3479492" cy="25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6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9BB99-6D42-459A-95E9-06EFDCD5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395F9D-9B3F-443C-AF58-0407625A4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D44562-5A24-4D08-8B97-66F286AA5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A94415-BA8B-42C8-92FE-3A721A7E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BD2DB-395F-4D32-9D08-471C6D8D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11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C9BDA15-9142-42FD-8900-DC2F97E6E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15" y="2321548"/>
            <a:ext cx="2158755" cy="35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4195B-05E3-4208-BA04-D1F43C713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D4FD92-0809-4B59-9551-EE9FE42C1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96D944-840D-4E9F-AE65-053FF3294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DA9BD5-0162-4FCC-95CD-763F00D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1EB0C9-8FB8-4DD3-A42B-2CDD14E9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538C92-AD73-4EC4-91C2-E6F54543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154" y="2477301"/>
            <a:ext cx="5677692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3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230F9-2BED-42B8-A9B1-0A87D387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A2B849-FD9F-48F5-BA15-3422C0AE6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7DE3-0D7B-4C71-82C3-3652CA25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CAE0D5-58D6-4BBC-B799-058E2FD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065D1-5869-4CFC-ACEA-E15E69BC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13EDD5-BE12-4372-A95D-3DC8FD6E8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59" y="2420888"/>
            <a:ext cx="5963482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3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A2FF2-DF09-4862-B7E4-DB9D0B0D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376F4-E45A-41CC-B4EF-1882718DA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A2DA3C-99BB-45B6-8925-CE31BA99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B84F0C-C65D-4A6E-B115-60D48CB0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BAE650-E695-4EDF-8C05-0C704369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14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68783C4-AA39-4181-9519-74F24717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9" y="2057900"/>
            <a:ext cx="4176462" cy="389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1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0D546-B2EC-41A1-A967-EF9D2143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Orthographic Photographs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6E1853-BB64-4C43-BEF1-0A13AE4E3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67FF1E-B027-4C14-ACA4-C8164409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BCC879-C217-4F00-A3E3-8D88813E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31926D-666C-48C0-BFDB-F4AE4924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1D56BDD-1C83-4D2C-AC98-5288118D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45" y="2321548"/>
            <a:ext cx="5225755" cy="354717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D91A1D4-7DD2-4387-9637-53B6F8C6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799" y="2088000"/>
            <a:ext cx="2066727" cy="20534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4E50599-13E0-40E0-9C03-064B9C93F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433" y="4141479"/>
            <a:ext cx="2067018" cy="205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D1958-694D-46B2-8F83-C188913D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Vector Graphics </a:t>
            </a:r>
            <a:r>
              <a:rPr lang="de-DE" dirty="0" err="1"/>
              <a:t>with</a:t>
            </a:r>
            <a:r>
              <a:rPr lang="de-DE" dirty="0"/>
              <a:t> Land Use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EBCEF9-59A2-4DCE-BBE8-A1E2287C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10028-0CA1-4DBD-BBB8-8247FC87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06679-8DB9-4D02-BE36-C32E262B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5D9CD-235E-48D5-A9FC-5FF9DF04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E3071C5-9183-4553-9A94-AB964897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2248861"/>
            <a:ext cx="7049484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3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95C32-3C13-490F-8E40-AF4839BB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Preparations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37EB28-EE92-4360-8310-C42A9BECA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B76885-21F4-4AF0-9223-D399CC63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2951E6-77D6-45A8-92CA-C2369ED7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C53D8-B7A5-46B1-802D-919C19B8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BF45F6-6A5F-4A31-9683-5D01A0CE2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541" y="2525070"/>
            <a:ext cx="8256918" cy="34242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99132D-7CDF-470D-98F9-A9424F00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248" y="1491717"/>
            <a:ext cx="2459714" cy="19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3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03FCF-75C9-406C-86E1-96518877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Considerations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B10D3-ADF7-4AC5-AFEB-FB98E129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312059-3713-4002-9BA1-AFCC81F7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57D936-63D6-48AD-97CB-49050308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B2801B-5167-45DC-BCC0-9A7243D9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D18E45D-64B4-40CE-B3DA-AC837B25B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924944"/>
            <a:ext cx="4591691" cy="21434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331D047-A5C0-443B-BE09-B353F684F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3284984"/>
            <a:ext cx="3067478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9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44B9E7-40F3-4B9C-AFE1-66BC9C98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Imbalance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5E461D-E85F-4C80-8092-9A83E2B98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Many experiments with class weights -&gt; no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1C43E2-600D-4045-89D5-11EA2952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4B477-B7DC-45D9-9982-89E451B85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2F454B-C056-4E84-91E1-278B4454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D83136-DD97-42B8-B2F9-581F3FEB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2636912"/>
            <a:ext cx="4106690" cy="30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6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75FE9-003E-4E13-B0F5-6F945B27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122641-1C9C-43CF-A31C-D04D7F61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4439" y="2740959"/>
            <a:ext cx="2659393" cy="2992298"/>
          </a:xfrm>
        </p:spPr>
        <p:txBody>
          <a:bodyPr numCol="1"/>
          <a:lstStyle/>
          <a:p>
            <a:pPr>
              <a:spcAft>
                <a:spcPts val="0"/>
              </a:spcAft>
            </a:pPr>
            <a:r>
              <a:rPr lang="en-US" sz="160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Convolutional Neural Network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Reference Architectures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Dataset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Raster Preprocessing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Label Preparation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Metrics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Segmentation Results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Discussion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24AED8-ABF7-4E36-9C74-D03AC2D7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E7AC6B-B731-46D4-9304-44967CDE1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5DFE5B-4FC4-4B63-9D12-5BD63B87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</a:t>
            </a:fld>
            <a:endParaRPr lang="de-DE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24D921CE-4C5F-47F8-928A-CDC21244CCE0}"/>
              </a:ext>
            </a:extLst>
          </p:cNvPr>
          <p:cNvSpPr txBox="1">
            <a:spLocks/>
          </p:cNvSpPr>
          <p:nvPr/>
        </p:nvSpPr>
        <p:spPr>
          <a:xfrm>
            <a:off x="6384032" y="2749984"/>
            <a:ext cx="2232248" cy="2747568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60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Spectral Vegetation Indices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Visualizations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Discussion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90402F0-757B-464E-8C53-5CC7D518192A}"/>
              </a:ext>
            </a:extLst>
          </p:cNvPr>
          <p:cNvSpPr txBox="1"/>
          <p:nvPr/>
        </p:nvSpPr>
        <p:spPr>
          <a:xfrm>
            <a:off x="1631504" y="2269467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Image Segmentation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78E7766-402C-4379-9373-B8C69CB02A26}"/>
              </a:ext>
            </a:extLst>
          </p:cNvPr>
          <p:cNvSpPr txBox="1"/>
          <p:nvPr/>
        </p:nvSpPr>
        <p:spPr>
          <a:xfrm>
            <a:off x="6096000" y="2279294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Vegetation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9777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Experiments -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and #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98011D-EED7-4E46-8B9B-A51158C5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4054643"/>
            <a:ext cx="6621362" cy="186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65518F-8959-4BC6-8813-1CD84AF8E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2996951"/>
            <a:ext cx="352759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8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Experiments -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and #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22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D4229-584A-41CA-B32D-B0B1DF4F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33" y="3587923"/>
            <a:ext cx="8606754" cy="24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588B65C-CEF3-47AC-ABE8-4CD5D0920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2398273"/>
            <a:ext cx="4926006" cy="379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1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and #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24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2B739CF-5F0B-4818-8122-273AD6671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3284984"/>
            <a:ext cx="3168350" cy="24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5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7BD76FB-5AB5-46DD-B4A1-9D363B3B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21" y="2497590"/>
            <a:ext cx="7212558" cy="35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6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21C83-923F-4928-A252-319D5770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Larger </a:t>
            </a:r>
            <a:r>
              <a:rPr lang="de-DE" dirty="0" err="1"/>
              <a:t>Scale</a:t>
            </a:r>
            <a:r>
              <a:rPr lang="de-DE" dirty="0"/>
              <a:t>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D8FDA5-E390-4491-940F-F3EBB3AB0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Computation</a:t>
            </a:r>
            <a:r>
              <a:rPr lang="de-DE" dirty="0"/>
              <a:t> 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8826DB-0E09-409B-A5C8-7C99466A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3976A-E35D-4EDD-945C-45FC9B1B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56A3CE-696A-4F0C-B162-8CF5CE65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3D1465-99E8-49CB-86AC-B4556099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97" y="2285193"/>
            <a:ext cx="4926006" cy="35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81457-8DD1-4031-BFCF-ADEC1690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D0B0C-4016-409E-A7DA-3C479AEB1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images</a:t>
            </a:r>
            <a:r>
              <a:rPr lang="de-DE" dirty="0"/>
              <a:t>, do live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U-Net and FC-</a:t>
            </a:r>
            <a:r>
              <a:rPr lang="de-DE" dirty="0" err="1"/>
              <a:t>DenseNet</a:t>
            </a:r>
            <a:endParaRPr lang="de-DE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F4F0D4-DA58-4666-8520-C297BAF1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33D30E-DF63-4850-88C4-95891329D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1A2E4D-F199-4378-B99B-DF2A73B3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0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A0DD6-310D-4490-A77F-8C41C8B0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25935-F2A5-4BF0-8D1F-E65FE4069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208575-76E6-4B5A-B0C0-271E3A09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5C13D2-BB05-48A6-B958-6ECF0398D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39C78F-4CB1-4D74-B31B-B8B7AB7E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66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19129-DF4B-4941-9D90-5E9C1B1B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Vegetation Indices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98E859-2EE7-4B3B-8C33-DEC6AA193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Compares</a:t>
            </a:r>
            <a:r>
              <a:rPr lang="de-DE" dirty="0"/>
              <a:t> </a:t>
            </a:r>
            <a:r>
              <a:rPr lang="de-DE" dirty="0" err="1"/>
              <a:t>spectral</a:t>
            </a:r>
            <a:r>
              <a:rPr lang="de-DE" dirty="0"/>
              <a:t> bands </a:t>
            </a:r>
            <a:r>
              <a:rPr lang="de-DE" dirty="0" err="1"/>
              <a:t>of</a:t>
            </a:r>
            <a:r>
              <a:rPr lang="de-DE" dirty="0"/>
              <a:t> light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B434CE-20D4-497E-BB54-C46AB6B1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2B4352-7640-4174-A210-BB3ACE51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8ABB84-08CC-479A-9253-3CA1AD04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60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47FC4-6FF2-4FEA-8F90-6EF36C2C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F0CB70-96E9-4A99-A696-3C0F98272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Background: Emergency Landing Assistant, Emergency Landing Field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Objective: Semantic Segmentation of Land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Objective: Vegetation Density Analysis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9D4A46-1918-4CD2-A82B-3681EDD4C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307BA-58C7-4DAE-B0A9-9CD65A522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998627-384A-4813-B806-E47F69A5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4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Ratio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EEBC460-4C3A-4F57-B946-125C6C649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233" y="2314552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8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31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446931-23DF-4E1F-81F9-D55A87D8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233" y="2530613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3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Enhanced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8BE418-8729-4028-9986-3AC73092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08" y="2521002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Soil-adjusted</a:t>
            </a:r>
            <a:r>
              <a:rPr lang="de-DE" dirty="0"/>
              <a:t>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79CBD6D-A1AC-4E4E-909F-7459B90D2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2495617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soil-adjusted</a:t>
            </a:r>
            <a:r>
              <a:rPr lang="de-DE" dirty="0"/>
              <a:t> Vegetation Index?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34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834E2AE-5F95-4A98-A3F0-B7920D37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781" y="2321548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6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Show different </a:t>
            </a:r>
            <a:r>
              <a:rPr lang="de-DE" dirty="0" err="1"/>
              <a:t>results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and </a:t>
            </a:r>
            <a:r>
              <a:rPr lang="de-DE" dirty="0" err="1"/>
              <a:t>robustness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B16B8D3-6A50-4205-99EE-62622E5D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773" l="9847" r="95186">
                        <a14:foregroundMark x1="41575" y1="48864" x2="41575" y2="48864"/>
                        <a14:foregroundMark x1="56455" y1="46023" x2="56455" y2="46023"/>
                        <a14:foregroundMark x1="74398" y1="46591" x2="74398" y2="46591"/>
                        <a14:foregroundMark x1="88184" y1="47727" x2="88184" y2="47727"/>
                        <a14:foregroundMark x1="92560" y1="45455" x2="92560" y2="45455"/>
                        <a14:foregroundMark x1="89934" y1="41193" x2="89934" y2="41193"/>
                        <a14:foregroundMark x1="87746" y1="51705" x2="87746" y2="51705"/>
                        <a14:foregroundMark x1="92560" y1="42330" x2="92560" y2="42330"/>
                        <a14:foregroundMark x1="95186" y1="42045" x2="95186" y2="42045"/>
                        <a14:foregroundMark x1="25164" y1="50284" x2="25164" y2="50284"/>
                        <a14:foregroundMark x1="21007" y1="42330" x2="21007" y2="42330"/>
                        <a14:foregroundMark x1="72648" y1="48864" x2="72648" y2="48864"/>
                        <a14:foregroundMark x1="73742" y1="42898" x2="73742" y2="42898"/>
                        <a14:foregroundMark x1="76149" y1="43182" x2="76805" y2="44034"/>
                        <a14:backgroundMark x1="28446" y1="64489" x2="28446" y2="644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7889" y="3455409"/>
            <a:ext cx="3888434" cy="299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was </a:t>
            </a:r>
            <a:r>
              <a:rPr lang="de-DE" dirty="0" err="1"/>
              <a:t>good</a:t>
            </a:r>
            <a:r>
              <a:rPr lang="de-DE" dirty="0"/>
              <a:t>, U-Net and FC-</a:t>
            </a:r>
            <a:r>
              <a:rPr lang="de-DE" dirty="0" err="1"/>
              <a:t>DenseNet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, Further </a:t>
            </a:r>
            <a:r>
              <a:rPr lang="de-DE" dirty="0" err="1"/>
              <a:t>improvements</a:t>
            </a:r>
            <a:r>
              <a:rPr lang="de-DE" dirty="0"/>
              <a:t>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Desicion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segmentations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but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accurate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,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world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Vegetation </a:t>
            </a:r>
            <a:r>
              <a:rPr lang="de-DE" dirty="0" err="1"/>
              <a:t>indices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OK, but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standalone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,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2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EC44E-9136-4FD9-AD54-01BFADF7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9026C2-3338-41A1-8FE2-CC66DBBF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on </a:t>
            </a:r>
            <a:r>
              <a:rPr lang="de-DE" dirty="0" err="1"/>
              <a:t>grid</a:t>
            </a:r>
            <a:r>
              <a:rPr lang="de-DE" dirty="0"/>
              <a:t>-like </a:t>
            </a:r>
            <a:r>
              <a:rPr lang="de-DE" dirty="0" err="1"/>
              <a:t>data</a:t>
            </a:r>
            <a:r>
              <a:rPr lang="de-DE" dirty="0"/>
              <a:t> like e. g. </a:t>
            </a:r>
            <a:r>
              <a:rPr lang="de-DE" dirty="0" err="1"/>
              <a:t>images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:</a:t>
            </a:r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Convolution</a:t>
            </a:r>
            <a:endParaRPr lang="de-DE" dirty="0"/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dirty="0"/>
              <a:t>Pooling</a:t>
            </a:r>
          </a:p>
          <a:p>
            <a:pPr lvl="1"/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9F7CC1-0E9F-493C-AF41-BBDBB643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10805-49FD-4F18-8380-BF631B438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3346D2-39C7-4D3B-9EA1-1953D10B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1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4B227-B68A-434C-B8A8-D283963F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7CF92E7-06DB-4FE1-9F44-2B900B722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2993" y="2925605"/>
            <a:ext cx="5029902" cy="225774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3D33C4-05E0-4D23-A701-FCE5B19D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EC9E8-637A-462B-984C-CE01D017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E07A5D-FBA4-42B0-AA5C-655AEEB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330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1CBB-A6CE-4B66-AD25-6CDA8A6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Pooling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528CBD-9F4F-446E-B545-25A0A1E0B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D96C4D-5A29-4B95-9E47-55EAABFB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500C6B-2C62-45C4-A5A0-F1C735A5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1FB4AC-CE42-486A-AFB8-633E731F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4852299-C144-4125-A092-4035FF5E0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734" y="2714525"/>
            <a:ext cx="3086531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4E797-2B6B-42AB-8B75-D6EDFD135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CNN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C62CDE-7371-4606-AD3E-F0863C52F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14979A-5EE3-42F0-85FE-99F63211D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71316A-93F2-435F-A94A-FD5B77833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148FC-45C2-48B8-9F32-8B045D309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7</a:t>
            </a:fld>
            <a:endParaRPr lang="de-DE" dirty="0"/>
          </a:p>
        </p:txBody>
      </p:sp>
      <p:pic>
        <p:nvPicPr>
          <p:cNvPr id="1026" name="Picture 2" descr="Understand the architecture of CNN | by Kousai Smeda | Towards Data Science">
            <a:extLst>
              <a:ext uri="{FF2B5EF4-FFF2-40B4-BE49-F238E27FC236}">
                <a16:creationId xmlns:a16="http://schemas.microsoft.com/office/drawing/2014/main" id="{EB1F95A8-A1CD-4298-BD83-50EBB4B91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2040105"/>
            <a:ext cx="64770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9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5F0BF-9C13-4E15-9296-65562203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01EBA6-5C59-4E06-A128-CFEEA9B62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4282B-BDB6-4205-B442-B2AA5344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EB436F-9493-4199-8042-4516DAD94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A9A444-A2CD-418B-B10A-156F6C0F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5011B73-062B-443E-BF43-D6DB2F4B7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088000"/>
            <a:ext cx="5125165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9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D4CE2-0974-4F79-A42B-7221B029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1DA3EA-C19B-45C9-8770-637A3107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50DEB9-C642-438C-8A98-373FE937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C87180-2933-46F7-97CA-0FC215BD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4BF6E3-7B0A-4606-A616-99E5CD5D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EA27A4-810C-4FEC-9949-9139136B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788" y="2986025"/>
            <a:ext cx="2324424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">
  <a:themeElements>
    <a:clrScheme name="FernUniversität">
      <a:dk1>
        <a:sysClr val="windowText" lastClr="000000"/>
      </a:dk1>
      <a:lt1>
        <a:sysClr val="window" lastClr="FFFFFF"/>
      </a:lt1>
      <a:dk2>
        <a:srgbClr val="004C97"/>
      </a:dk2>
      <a:lt2>
        <a:srgbClr val="CCDBEA"/>
      </a:lt2>
      <a:accent1>
        <a:srgbClr val="004C97"/>
      </a:accent1>
      <a:accent2>
        <a:srgbClr val="336600"/>
      </a:accent2>
      <a:accent3>
        <a:srgbClr val="C84F0E"/>
      </a:accent3>
      <a:accent4>
        <a:srgbClr val="993333"/>
      </a:accent4>
      <a:accent5>
        <a:srgbClr val="006666"/>
      </a:accent5>
      <a:accent6>
        <a:srgbClr val="B1B3B3"/>
      </a:accent6>
      <a:hlink>
        <a:srgbClr val="004C97"/>
      </a:hlink>
      <a:folHlink>
        <a:srgbClr val="800080"/>
      </a:folHlink>
    </a:clrScheme>
    <a:fontScheme name="FernUni">
      <a:majorFont>
        <a:latin typeface="Frutiger LT Com 45 Light"/>
        <a:ea typeface=""/>
        <a:cs typeface=""/>
      </a:majorFont>
      <a:minorFont>
        <a:latin typeface="Frutiger LT Com 45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FernUni</Template>
  <TotalTime>504</TotalTime>
  <Words>580</Words>
  <Application>Microsoft Office PowerPoint</Application>
  <PresentationFormat>Breitbild</PresentationFormat>
  <Paragraphs>197</Paragraphs>
  <Slides>36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Arial</vt:lpstr>
      <vt:lpstr>Frutiger LT Com 45 Light</vt:lpstr>
      <vt:lpstr>Calibri</vt:lpstr>
      <vt:lpstr>Symbol</vt:lpstr>
      <vt:lpstr>MI</vt:lpstr>
      <vt:lpstr>Master Thesis</vt:lpstr>
      <vt:lpstr>Content</vt:lpstr>
      <vt:lpstr>Research Question</vt:lpstr>
      <vt:lpstr>Convolutional Neural Networks</vt:lpstr>
      <vt:lpstr>Convolution</vt:lpstr>
      <vt:lpstr>Pooling</vt:lpstr>
      <vt:lpstr>Example CNN Architecture</vt:lpstr>
      <vt:lpstr>U-Net Architecture</vt:lpstr>
      <vt:lpstr>U-Net Metrics</vt:lpstr>
      <vt:lpstr>DenseNet Architecture</vt:lpstr>
      <vt:lpstr>FC-DenseNet Architecture</vt:lpstr>
      <vt:lpstr>FC-DenseNet Metrics</vt:lpstr>
      <vt:lpstr>W-Net Architecture</vt:lpstr>
      <vt:lpstr>W-Net Metrics</vt:lpstr>
      <vt:lpstr>Digital Orthographic Photographs</vt:lpstr>
      <vt:lpstr>Vector Graphics with Land Use</vt:lpstr>
      <vt:lpstr>Preparations</vt:lpstr>
      <vt:lpstr>Considerations</vt:lpstr>
      <vt:lpstr>Class Imbalance</vt:lpstr>
      <vt:lpstr>U-Net Experiments - Metrics</vt:lpstr>
      <vt:lpstr>U-Net Experiments - Images</vt:lpstr>
      <vt:lpstr>FC-DenseNet Experiments - Metrics</vt:lpstr>
      <vt:lpstr>FC-DenseNet Experiments - Images</vt:lpstr>
      <vt:lpstr>W-Net Experiments - Images</vt:lpstr>
      <vt:lpstr>W-Net Experiments - Images</vt:lpstr>
      <vt:lpstr>Larger Scale Images</vt:lpstr>
      <vt:lpstr>Live Demo?</vt:lpstr>
      <vt:lpstr>Discussion</vt:lpstr>
      <vt:lpstr>Vegetation Indices</vt:lpstr>
      <vt:lpstr>Ratio Vegetation Index</vt:lpstr>
      <vt:lpstr>Normalized Difference Vegetation Index</vt:lpstr>
      <vt:lpstr>Enhanced Vegetation Index</vt:lpstr>
      <vt:lpstr>Soil-adjusted Vegetation Index</vt:lpstr>
      <vt:lpstr>Modified soil-adjusted Vegetation Index?</vt:lpstr>
      <vt:lpstr>Discussion</vt:lpstr>
      <vt:lpstr>Conclusion</vt:lpstr>
    </vt:vector>
  </TitlesOfParts>
  <Company>FernUniversität 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Jessen, Malte</dc:creator>
  <cp:lastModifiedBy>Karsten Köhler</cp:lastModifiedBy>
  <cp:revision>58</cp:revision>
  <dcterms:created xsi:type="dcterms:W3CDTF">2017-05-29T05:49:40Z</dcterms:created>
  <dcterms:modified xsi:type="dcterms:W3CDTF">2020-12-07T19:20:36Z</dcterms:modified>
</cp:coreProperties>
</file>